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9"/>
  </p:notesMasterIdLst>
  <p:handoutMasterIdLst>
    <p:handoutMasterId r:id="rId30"/>
  </p:handoutMasterIdLst>
  <p:sldIdLst>
    <p:sldId id="2098" r:id="rId6"/>
    <p:sldId id="271" r:id="rId7"/>
    <p:sldId id="2102" r:id="rId8"/>
    <p:sldId id="292" r:id="rId9"/>
    <p:sldId id="274" r:id="rId10"/>
    <p:sldId id="275" r:id="rId11"/>
    <p:sldId id="276" r:id="rId12"/>
    <p:sldId id="278" r:id="rId13"/>
    <p:sldId id="277" r:id="rId14"/>
    <p:sldId id="279" r:id="rId15"/>
    <p:sldId id="285" r:id="rId16"/>
    <p:sldId id="293" r:id="rId17"/>
    <p:sldId id="2103" r:id="rId18"/>
    <p:sldId id="2110" r:id="rId19"/>
    <p:sldId id="2107" r:id="rId20"/>
    <p:sldId id="2104" r:id="rId21"/>
    <p:sldId id="2106" r:id="rId22"/>
    <p:sldId id="2108" r:id="rId23"/>
    <p:sldId id="2109" r:id="rId24"/>
    <p:sldId id="2105" r:id="rId25"/>
    <p:sldId id="2101" r:id="rId26"/>
    <p:sldId id="327" r:id="rId27"/>
    <p:sldId id="270" r:id="rId28"/>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 id="2" name="Crowley, Laura" initials="CL" lastIdx="2" clrIdx="1">
    <p:extLst>
      <p:ext uri="{19B8F6BF-5375-455C-9EA6-DF929625EA0E}">
        <p15:presenceInfo xmlns:p15="http://schemas.microsoft.com/office/powerpoint/2012/main" userId="S::LCrowley@epri.com::987cd581-8f07-4105-ba64-57eb2ac812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68525" autoAdjust="0"/>
  </p:normalViewPr>
  <p:slideViewPr>
    <p:cSldViewPr snapToGrid="0">
      <p:cViewPr varScale="1">
        <p:scale>
          <a:sx n="60" d="100"/>
          <a:sy n="60" d="100"/>
        </p:scale>
        <p:origin x="96" y="390"/>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s van den Bogaard" userId="998c3b64-35c5-48d6-a99c-3667b2095dea" providerId="ADAL" clId="{16F4D1BB-B1C4-486C-81D5-CC2466214177}"/>
    <pc:docChg chg="undo custSel modSld">
      <pc:chgData name="Jonas van den Bogaard" userId="998c3b64-35c5-48d6-a99c-3667b2095dea" providerId="ADAL" clId="{16F4D1BB-B1C4-486C-81D5-CC2466214177}" dt="2022-04-25T08:57:58.748" v="40" actId="1076"/>
      <pc:docMkLst>
        <pc:docMk/>
      </pc:docMkLst>
      <pc:sldChg chg="modSp mod">
        <pc:chgData name="Jonas van den Bogaard" userId="998c3b64-35c5-48d6-a99c-3667b2095dea" providerId="ADAL" clId="{16F4D1BB-B1C4-486C-81D5-CC2466214177}" dt="2022-04-25T08:57:58.748" v="40" actId="1076"/>
        <pc:sldMkLst>
          <pc:docMk/>
          <pc:sldMk cId="1081438929" sldId="293"/>
        </pc:sldMkLst>
        <pc:spChg chg="mod">
          <ac:chgData name="Jonas van den Bogaard" userId="998c3b64-35c5-48d6-a99c-3667b2095dea" providerId="ADAL" clId="{16F4D1BB-B1C4-486C-81D5-CC2466214177}" dt="2022-04-25T08:57:18.038" v="22" actId="20577"/>
          <ac:spMkLst>
            <pc:docMk/>
            <pc:sldMk cId="1081438929" sldId="293"/>
            <ac:spMk id="2" creationId="{A86A1898-9EE8-46FF-85B0-A0FB290231D6}"/>
          </ac:spMkLst>
        </pc:spChg>
        <pc:spChg chg="mod">
          <ac:chgData name="Jonas van den Bogaard" userId="998c3b64-35c5-48d6-a99c-3667b2095dea" providerId="ADAL" clId="{16F4D1BB-B1C4-486C-81D5-CC2466214177}" dt="2022-04-25T08:57:49.924" v="37" actId="20577"/>
          <ac:spMkLst>
            <pc:docMk/>
            <pc:sldMk cId="1081438929" sldId="293"/>
            <ac:spMk id="3" creationId="{01317CF5-C1A4-43F3-88F3-F05F2B76A826}"/>
          </ac:spMkLst>
        </pc:spChg>
        <pc:spChg chg="mod">
          <ac:chgData name="Jonas van den Bogaard" userId="998c3b64-35c5-48d6-a99c-3667b2095dea" providerId="ADAL" clId="{16F4D1BB-B1C4-486C-81D5-CC2466214177}" dt="2022-04-25T08:57:52.498" v="38" actId="1076"/>
          <ac:spMkLst>
            <pc:docMk/>
            <pc:sldMk cId="1081438929" sldId="293"/>
            <ac:spMk id="4" creationId="{99ED66A4-F3E5-4E14-AB6A-FE4D5A11D887}"/>
          </ac:spMkLst>
        </pc:spChg>
        <pc:spChg chg="mod">
          <ac:chgData name="Jonas van den Bogaard" userId="998c3b64-35c5-48d6-a99c-3667b2095dea" providerId="ADAL" clId="{16F4D1BB-B1C4-486C-81D5-CC2466214177}" dt="2022-04-25T08:57:58.748" v="40" actId="1076"/>
          <ac:spMkLst>
            <pc:docMk/>
            <pc:sldMk cId="1081438929" sldId="293"/>
            <ac:spMk id="7" creationId="{FCEFB6BE-27B8-4C0A-94F1-FBD495E217AA}"/>
          </ac:spMkLst>
        </pc:sp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22-04-20T15:10:06.876" idx="1">
    <p:pos x="2817" y="3828"/>
    <p:text>Sean will refine this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4-20T15:14:45.038" idx="2">
    <p:pos x="10" y="10"/>
    <p:text>Describe link to other layers and motivtion for ArchiMate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4/25/2022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‹nr.›</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4/25/2022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‹nr.›</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story… the last year </a:t>
            </a:r>
          </a:p>
          <a:p>
            <a:pPr marL="171450" indent="-171450">
              <a:buFontTx/>
              <a:buChar char="-"/>
            </a:pPr>
            <a:r>
              <a:rPr lang="en-US" dirty="0">
                <a:cs typeface="Calibri"/>
              </a:rPr>
              <a:t>EPRI ref arch</a:t>
            </a:r>
          </a:p>
          <a:p>
            <a:pPr marL="171450" indent="-171450">
              <a:buFontTx/>
              <a:buChar char="-"/>
            </a:pPr>
            <a:r>
              <a:rPr lang="en-US" dirty="0">
                <a:cs typeface="Calibri"/>
              </a:rPr>
              <a:t>FAWG</a:t>
            </a:r>
          </a:p>
          <a:p>
            <a:pPr marL="171450" indent="-171450">
              <a:buFontTx/>
              <a:buChar char="-"/>
            </a:pPr>
            <a:r>
              <a:rPr lang="en-US" dirty="0">
                <a:cs typeface="Calibri"/>
              </a:rPr>
              <a:t>Paris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Laura</a:t>
            </a:r>
          </a:p>
          <a:p>
            <a:pPr>
              <a:defRPr/>
            </a:pPr>
            <a:endParaRPr lang="en-US" sz="1200" dirty="0"/>
          </a:p>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Metamodel (Laura)</a:t>
            </a:r>
          </a:p>
          <a:p>
            <a:pPr lvl="1"/>
            <a:r>
              <a:rPr lang="en-US" dirty="0"/>
              <a:t>Generic reference architecture (Laura – short term forecasting)</a:t>
            </a:r>
          </a:p>
          <a:p>
            <a:pPr lvl="1"/>
            <a:r>
              <a:rPr lang="en-US" dirty="0"/>
              <a:t>LF Energy projects views:</a:t>
            </a:r>
          </a:p>
          <a:p>
            <a:pPr lvl="2"/>
            <a:r>
              <a:rPr lang="en-US" dirty="0" err="1"/>
              <a:t>OpenSTEF</a:t>
            </a:r>
            <a:r>
              <a:rPr lang="en-US" dirty="0"/>
              <a:t> (Jonas)</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a:t>SOGNO (Jonas)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err="1"/>
              <a:t>PowSyBl</a:t>
            </a:r>
            <a:r>
              <a:rPr lang="en-US" dirty="0"/>
              <a:t> (Benoit)</a:t>
            </a:r>
          </a:p>
          <a:p>
            <a:pPr lvl="1"/>
            <a:r>
              <a:rPr lang="en-US" dirty="0"/>
              <a:t>Collaborative modelling with Archi and GitHub (Benoit)</a:t>
            </a: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Jonas</a:t>
            </a:r>
          </a:p>
        </p:txBody>
      </p:sp>
      <p:sp>
        <p:nvSpPr>
          <p:cNvPr id="4" name="Slide Number Placeholder 3"/>
          <p:cNvSpPr>
            <a:spLocks noGrp="1"/>
          </p:cNvSpPr>
          <p:nvPr>
            <p:ph type="sldNum" sz="quarter" idx="5"/>
          </p:nvPr>
        </p:nvSpPr>
        <p:spPr/>
        <p:txBody>
          <a:bodyPr/>
          <a:lstStyle/>
          <a:p>
            <a:fld id="{6DE649CB-0B81-4204-A849-0379B10D6E2B}" type="slidenum">
              <a:rPr lang="en-US" smtClean="0"/>
              <a:t>12</a:t>
            </a:fld>
            <a:endParaRPr lang="en-US" dirty="0"/>
          </a:p>
        </p:txBody>
      </p:sp>
    </p:spTree>
    <p:extLst>
      <p:ext uri="{BB962C8B-B14F-4D97-AF65-F5344CB8AC3E}">
        <p14:creationId xmlns:p14="http://schemas.microsoft.com/office/powerpoint/2010/main" val="425083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23</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154244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5</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a:p>
            <a:endParaRPr lang="en-US" dirty="0"/>
          </a:p>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7</a:t>
            </a:fld>
            <a:endParaRPr lang="en-US" dirty="0"/>
          </a:p>
        </p:txBody>
      </p:sp>
    </p:spTree>
    <p:extLst>
      <p:ext uri="{BB962C8B-B14F-4D97-AF65-F5344CB8AC3E}">
        <p14:creationId xmlns:p14="http://schemas.microsoft.com/office/powerpoint/2010/main" val="378764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8</a:t>
            </a:fld>
            <a:endParaRPr lang="en-US" dirty="0"/>
          </a:p>
        </p:txBody>
      </p:sp>
    </p:spTree>
    <p:extLst>
      <p:ext uri="{BB962C8B-B14F-4D97-AF65-F5344CB8AC3E}">
        <p14:creationId xmlns:p14="http://schemas.microsoft.com/office/powerpoint/2010/main" val="229466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Laura</a:t>
            </a:r>
          </a:p>
          <a:p>
            <a:endParaRPr lang="en-US" dirty="0">
              <a:cs typeface="Calibri"/>
            </a:endParaRPr>
          </a:p>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‹nr.›</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‹nr.›</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fenergyarchitecturemode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lfenergy.slack.com/archives/C03A1U5APP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748421" y="2648995"/>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105489" y="2731019"/>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241" y="3816379"/>
            <a:ext cx="1349433" cy="1349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pic>
        <p:nvPicPr>
          <p:cNvPr id="11" name="Afbeelding 10">
            <a:extLst>
              <a:ext uri="{FF2B5EF4-FFF2-40B4-BE49-F238E27FC236}">
                <a16:creationId xmlns:a16="http://schemas.microsoft.com/office/drawing/2014/main" id="{277C2C9F-8FEE-489B-A653-617B92EC9F44}"/>
              </a:ext>
            </a:extLst>
          </p:cNvPr>
          <p:cNvPicPr>
            <a:picLocks noChangeAspect="1"/>
          </p:cNvPicPr>
          <p:nvPr/>
        </p:nvPicPr>
        <p:blipFill>
          <a:blip r:embed="rId8"/>
          <a:stretch>
            <a:fillRect/>
          </a:stretch>
        </p:blipFill>
        <p:spPr>
          <a:xfrm>
            <a:off x="6756794" y="1790417"/>
            <a:ext cx="4349785" cy="682750"/>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p:txBody>
      </p:sp>
      <p:sp>
        <p:nvSpPr>
          <p:cNvPr id="4" name="Rectangle 3">
            <a:extLst>
              <a:ext uri="{FF2B5EF4-FFF2-40B4-BE49-F238E27FC236}">
                <a16:creationId xmlns:a16="http://schemas.microsoft.com/office/drawing/2014/main" id="{4F282348-E8AD-4374-A327-99CB38808894}"/>
              </a:ext>
            </a:extLst>
          </p:cNvPr>
          <p:cNvSpPr/>
          <p:nvPr/>
        </p:nvSpPr>
        <p:spPr bwMode="auto">
          <a:xfrm>
            <a:off x="8634153" y="457200"/>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All models are </a:t>
            </a:r>
            <a:r>
              <a:rPr lang="en-US" sz="2400" dirty="0" err="1">
                <a:cs typeface="Calibri"/>
              </a:rPr>
              <a:t>licenced</a:t>
            </a:r>
            <a:r>
              <a:rPr lang="en-US" sz="2400" dirty="0">
                <a:cs typeface="Calibri"/>
              </a:rPr>
              <a:t> under Creative Commons Attribution 4.0 International License</a:t>
            </a:r>
            <a:endParaRPr kumimoji="0" 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Feedback and 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Do you think is </a:t>
            </a:r>
            <a:r>
              <a:rPr lang="en-US" dirty="0" err="1">
                <a:cs typeface="Calibri"/>
              </a:rPr>
              <a:t>lfenergyfunctionalarchitecture</a:t>
            </a:r>
            <a:r>
              <a:rPr lang="en-US" dirty="0">
                <a:cs typeface="Calibri"/>
              </a:rPr>
              <a:t>  			  model is useful for </a:t>
            </a:r>
            <a:r>
              <a:rPr lang="en-US" dirty="0" err="1">
                <a:cs typeface="Calibri"/>
              </a:rPr>
              <a:t>LFEnergy</a:t>
            </a:r>
            <a:r>
              <a:rPr lang="en-US" dirty="0">
                <a:cs typeface="Calibri"/>
              </a:rPr>
              <a:t> and its members?</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a:p>
            <a:pPr marL="89852">
              <a:buClr>
                <a:srgbClr val="595959"/>
              </a:buClr>
            </a:pPr>
            <a:r>
              <a:rPr lang="en-US" dirty="0">
                <a:cs typeface="Calibri"/>
              </a:rPr>
              <a:t>Extend the reference architecture to demonstrate technical services (e.g., messaging, gateway, ESB)</a:t>
            </a:r>
          </a:p>
          <a:p>
            <a:pPr marL="89852">
              <a:buClr>
                <a:srgbClr val="595959"/>
              </a:buClr>
            </a:pPr>
            <a:r>
              <a:rPr lang="en-US" dirty="0">
                <a:cs typeface="Calibri"/>
              </a:rPr>
              <a:t>Present at the TAC</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9164562" y="931218"/>
            <a:ext cx="2631198" cy="15489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892842"/>
            <a:ext cx="8880762" cy="120738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3"/>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4"/>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ACA3E-8BE8-45F5-93D2-7C688966D2E0}"/>
              </a:ext>
            </a:extLst>
          </p:cNvPr>
          <p:cNvSpPr>
            <a:spLocks noGrp="1"/>
          </p:cNvSpPr>
          <p:nvPr>
            <p:ph type="title"/>
          </p:nvPr>
        </p:nvSpPr>
        <p:spPr/>
        <p:txBody>
          <a:bodyPr/>
          <a:lstStyle/>
          <a:p>
            <a:r>
              <a:rPr lang="nl-NL" dirty="0"/>
              <a:t>Appendix A: </a:t>
            </a:r>
            <a:r>
              <a:rPr lang="nl-NL" b="1" i="0" dirty="0">
                <a:solidFill>
                  <a:srgbClr val="24292F"/>
                </a:solidFill>
                <a:effectLst/>
                <a:latin typeface="-apple-system"/>
              </a:rPr>
              <a:t>LF Energy Architecture Model </a:t>
            </a:r>
            <a:r>
              <a:rPr lang="nl-NL" b="1" i="0" dirty="0" err="1">
                <a:solidFill>
                  <a:srgbClr val="24292F"/>
                </a:solidFill>
                <a:effectLst/>
                <a:latin typeface="-apple-system"/>
              </a:rPr>
              <a:t>installation</a:t>
            </a:r>
            <a:br>
              <a:rPr lang="nl-NL" b="1" i="0" dirty="0">
                <a:solidFill>
                  <a:srgbClr val="24292F"/>
                </a:solidFill>
                <a:effectLst/>
                <a:latin typeface="-apple-system"/>
              </a:rPr>
            </a:br>
            <a:endParaRPr lang="nl-NL" dirty="0"/>
          </a:p>
        </p:txBody>
      </p:sp>
      <p:pic>
        <p:nvPicPr>
          <p:cNvPr id="5" name="Afbeelding 4">
            <a:extLst>
              <a:ext uri="{FF2B5EF4-FFF2-40B4-BE49-F238E27FC236}">
                <a16:creationId xmlns:a16="http://schemas.microsoft.com/office/drawing/2014/main" id="{AA4C550B-BE8B-455F-8FAC-8583EF8D3C19}"/>
              </a:ext>
            </a:extLst>
          </p:cNvPr>
          <p:cNvPicPr>
            <a:picLocks noChangeAspect="1"/>
          </p:cNvPicPr>
          <p:nvPr/>
        </p:nvPicPr>
        <p:blipFill rotWithShape="1">
          <a:blip r:embed="rId2"/>
          <a:srcRect t="11961"/>
          <a:stretch/>
        </p:blipFill>
        <p:spPr>
          <a:xfrm>
            <a:off x="396240" y="913547"/>
            <a:ext cx="6761305" cy="5722131"/>
          </a:xfrm>
          <a:prstGeom prst="rect">
            <a:avLst/>
          </a:prstGeom>
        </p:spPr>
      </p:pic>
    </p:spTree>
    <p:extLst>
      <p:ext uri="{BB962C8B-B14F-4D97-AF65-F5344CB8AC3E}">
        <p14:creationId xmlns:p14="http://schemas.microsoft.com/office/powerpoint/2010/main" val="9673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19145-8588-480F-B73B-04ED07001E4B}"/>
              </a:ext>
            </a:extLst>
          </p:cNvPr>
          <p:cNvSpPr>
            <a:spLocks noGrp="1"/>
          </p:cNvSpPr>
          <p:nvPr>
            <p:ph type="title"/>
          </p:nvPr>
        </p:nvSpPr>
        <p:spPr/>
        <p:txBody>
          <a:bodyPr/>
          <a:lstStyle/>
          <a:p>
            <a:r>
              <a:rPr lang="en-US" dirty="0"/>
              <a:t>Appendix B: LF Energy Architecture Metamodel</a:t>
            </a:r>
            <a:endParaRPr lang="nl-NL" dirty="0"/>
          </a:p>
        </p:txBody>
      </p:sp>
      <p:pic>
        <p:nvPicPr>
          <p:cNvPr id="5" name="Tijdelijke aanduiding voor inhoud 4" descr="Afbeelding met tekst&#10;&#10;Automatisch gegenereerde beschrijving">
            <a:extLst>
              <a:ext uri="{FF2B5EF4-FFF2-40B4-BE49-F238E27FC236}">
                <a16:creationId xmlns:a16="http://schemas.microsoft.com/office/drawing/2014/main" id="{E6ABCE3E-2394-4F8C-96C7-C6779AE77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605" y="1006475"/>
            <a:ext cx="7427040" cy="5394325"/>
          </a:xfrm>
        </p:spPr>
      </p:pic>
    </p:spTree>
    <p:extLst>
      <p:ext uri="{BB962C8B-B14F-4D97-AF65-F5344CB8AC3E}">
        <p14:creationId xmlns:p14="http://schemas.microsoft.com/office/powerpoint/2010/main" val="328378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Generic reference architecture  </a:t>
            </a:r>
          </a:p>
        </p:txBody>
      </p:sp>
      <p:pic>
        <p:nvPicPr>
          <p:cNvPr id="4" name="Afbeelding 3">
            <a:extLst>
              <a:ext uri="{FF2B5EF4-FFF2-40B4-BE49-F238E27FC236}">
                <a16:creationId xmlns:a16="http://schemas.microsoft.com/office/drawing/2014/main" id="{69ED280D-2C5B-4449-B028-7379B287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7" y="1392495"/>
            <a:ext cx="9605963" cy="4925474"/>
          </a:xfrm>
          <a:prstGeom prst="rect">
            <a:avLst/>
          </a:prstGeom>
        </p:spPr>
      </p:pic>
    </p:spTree>
    <p:extLst>
      <p:ext uri="{BB962C8B-B14F-4D97-AF65-F5344CB8AC3E}">
        <p14:creationId xmlns:p14="http://schemas.microsoft.com/office/powerpoint/2010/main" val="355105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OpenSTEF </a:t>
            </a:r>
          </a:p>
        </p:txBody>
      </p:sp>
      <p:pic>
        <p:nvPicPr>
          <p:cNvPr id="7" name="Afbeelding 6">
            <a:extLst>
              <a:ext uri="{FF2B5EF4-FFF2-40B4-BE49-F238E27FC236}">
                <a16:creationId xmlns:a16="http://schemas.microsoft.com/office/drawing/2014/main" id="{DEA5902D-0953-474A-BEBF-B32B609EC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62" y="1331912"/>
            <a:ext cx="7577138" cy="4854278"/>
          </a:xfrm>
          <a:prstGeom prst="rect">
            <a:avLst/>
          </a:prstGeom>
        </p:spPr>
      </p:pic>
    </p:spTree>
    <p:extLst>
      <p:ext uri="{BB962C8B-B14F-4D97-AF65-F5344CB8AC3E}">
        <p14:creationId xmlns:p14="http://schemas.microsoft.com/office/powerpoint/2010/main" val="269002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SONGO </a:t>
            </a:r>
          </a:p>
        </p:txBody>
      </p:sp>
      <p:pic>
        <p:nvPicPr>
          <p:cNvPr id="4" name="Afbeelding 3">
            <a:extLst>
              <a:ext uri="{FF2B5EF4-FFF2-40B4-BE49-F238E27FC236}">
                <a16:creationId xmlns:a16="http://schemas.microsoft.com/office/drawing/2014/main" id="{770249D5-B5D0-4913-A3C5-53D749E03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37" y="1277937"/>
            <a:ext cx="6765926" cy="4761207"/>
          </a:xfrm>
          <a:prstGeom prst="rect">
            <a:avLst/>
          </a:prstGeom>
        </p:spPr>
      </p:pic>
    </p:spTree>
    <p:extLst>
      <p:ext uri="{BB962C8B-B14F-4D97-AF65-F5344CB8AC3E}">
        <p14:creationId xmlns:p14="http://schemas.microsoft.com/office/powerpoint/2010/main" val="58337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5" name="Afbeelding 4">
            <a:extLst>
              <a:ext uri="{FF2B5EF4-FFF2-40B4-BE49-F238E27FC236}">
                <a16:creationId xmlns:a16="http://schemas.microsoft.com/office/drawing/2014/main" id="{8AD62417-DDEB-4C5B-8FAE-374A5D850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585912"/>
            <a:ext cx="7048500" cy="3686175"/>
          </a:xfrm>
          <a:prstGeom prst="rect">
            <a:avLst/>
          </a:prstGeom>
        </p:spPr>
      </p:pic>
    </p:spTree>
    <p:extLst>
      <p:ext uri="{BB962C8B-B14F-4D97-AF65-F5344CB8AC3E}">
        <p14:creationId xmlns:p14="http://schemas.microsoft.com/office/powerpoint/2010/main" val="68028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4" name="Afbeelding 3">
            <a:extLst>
              <a:ext uri="{FF2B5EF4-FFF2-40B4-BE49-F238E27FC236}">
                <a16:creationId xmlns:a16="http://schemas.microsoft.com/office/drawing/2014/main" id="{665ED799-5122-4E14-B24D-E34FDE6BF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16" y="1730235"/>
            <a:ext cx="11442544" cy="3397530"/>
          </a:xfrm>
          <a:prstGeom prst="rect">
            <a:avLst/>
          </a:prstGeom>
        </p:spPr>
      </p:pic>
    </p:spTree>
    <p:extLst>
      <p:ext uri="{BB962C8B-B14F-4D97-AF65-F5344CB8AC3E}">
        <p14:creationId xmlns:p14="http://schemas.microsoft.com/office/powerpoint/2010/main" val="58547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fontScale="92500" lnSpcReduction="10000"/>
          </a:bodyPr>
          <a:lstStyle/>
          <a:p>
            <a:r>
              <a:rPr lang="en-US" dirty="0"/>
              <a:t>Motivation for building a reference architecture</a:t>
            </a:r>
          </a:p>
          <a:p>
            <a:r>
              <a:rPr lang="en-US" dirty="0"/>
              <a:t>ArchiMate primer</a:t>
            </a:r>
          </a:p>
          <a:p>
            <a:r>
              <a:rPr lang="en-US" dirty="0"/>
              <a:t>Model demo: </a:t>
            </a:r>
          </a:p>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B: LF Energy Architecture Model </a:t>
            </a:r>
          </a:p>
        </p:txBody>
      </p:sp>
      <p:sp>
        <p:nvSpPr>
          <p:cNvPr id="3" name="Content Placeholder 2">
            <a:extLst>
              <a:ext uri="{FF2B5EF4-FFF2-40B4-BE49-F238E27FC236}">
                <a16:creationId xmlns:a16="http://schemas.microsoft.com/office/drawing/2014/main" id="{41B5BD15-969E-4476-80F9-EDD618CAAD64}"/>
              </a:ext>
            </a:extLst>
          </p:cNvPr>
          <p:cNvSpPr>
            <a:spLocks noGrp="1"/>
          </p:cNvSpPr>
          <p:nvPr>
            <p:ph idx="1"/>
          </p:nvPr>
        </p:nvSpPr>
        <p:spPr/>
        <p:txBody>
          <a:bodyPr/>
          <a:lstStyle/>
          <a:p>
            <a:r>
              <a:rPr lang="en-US" dirty="0"/>
              <a:t>Placeholder for model images – export from Archi</a:t>
            </a:r>
          </a:p>
        </p:txBody>
      </p:sp>
    </p:spTree>
    <p:extLst>
      <p:ext uri="{BB962C8B-B14F-4D97-AF65-F5344CB8AC3E}">
        <p14:creationId xmlns:p14="http://schemas.microsoft.com/office/powerpoint/2010/main" val="7238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 &amp; LF Energy</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LF Energy’s open-source projects</a:t>
            </a:r>
          </a:p>
          <a:p>
            <a:pPr lvl="1"/>
            <a:r>
              <a:rPr lang="en-US" dirty="0"/>
              <a:t>Communicates the purpose and scope of an LF Energy projects</a:t>
            </a:r>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 alignment within the LF Energy open-source community</a:t>
            </a:r>
          </a:p>
          <a:p>
            <a:pPr lvl="1"/>
            <a:r>
              <a:rPr lang="en-US" dirty="0"/>
              <a:t>Identifies gaps and overlaps in the portfolio of projects</a:t>
            </a:r>
          </a:p>
          <a:p>
            <a:r>
              <a:rPr lang="en-US" dirty="0"/>
              <a:t>Allow utilities to align/compare their strategic development with the LF energy portfolio</a:t>
            </a:r>
          </a:p>
        </p:txBody>
      </p:sp>
    </p:spTree>
    <p:extLst>
      <p:ext uri="{BB962C8B-B14F-4D97-AF65-F5344CB8AC3E}">
        <p14:creationId xmlns:p14="http://schemas.microsoft.com/office/powerpoint/2010/main" val="226135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9E07810-A7D8-4B3A-A78F-4052749F24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113</TotalTime>
  <Words>1308</Words>
  <Application>Microsoft Office PowerPoint</Application>
  <PresentationFormat>Breedbeeld</PresentationFormat>
  <Paragraphs>165</Paragraphs>
  <Slides>23</Slides>
  <Notes>14</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23</vt:i4>
      </vt:variant>
    </vt:vector>
  </HeadingPairs>
  <TitlesOfParts>
    <vt:vector size="31" baseType="lpstr">
      <vt:lpstr>-apple-system</vt:lpstr>
      <vt:lpstr>Arial</vt:lpstr>
      <vt:lpstr>Calibri</vt:lpstr>
      <vt:lpstr>Calibri Light</vt:lpstr>
      <vt:lpstr>Century Gothic</vt:lpstr>
      <vt:lpstr>Wingdings</vt:lpstr>
      <vt:lpstr>2022 PowerPoint theme</vt:lpstr>
      <vt:lpstr>DARK MODE_2022 PowerPoint theme</vt:lpstr>
      <vt:lpstr>A functional reference architecture to accelerate open-source development of power system applications</vt:lpstr>
      <vt:lpstr>Agenda</vt:lpstr>
      <vt:lpstr>Benefits of the reference architecture for open-source development &amp; LF Energy</vt:lpstr>
      <vt:lpstr>What is a Reference Architecture</vt:lpstr>
      <vt:lpstr>What is a Functional Reference Architecture</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Feedback and next Steps</vt:lpstr>
      <vt:lpstr>Appendix A: LF Energy Architecture Model installation </vt:lpstr>
      <vt:lpstr>Appendix B: LF Energy Architecture Metamodel</vt:lpstr>
      <vt:lpstr>Appendix C: LF Energy Architecture Model – Generic reference architecture  </vt:lpstr>
      <vt:lpstr>Appendix C: LF Energy Architecture Model - OpenSTEF </vt:lpstr>
      <vt:lpstr>Appendix C: LF Energy Architecture Model - SONGO </vt:lpstr>
      <vt:lpstr>Appendix C: LF Energy Architecture Model - PowSyBI  </vt:lpstr>
      <vt:lpstr>Appendix C: LF Energy Architecture Model - PowSyBI </vt:lpstr>
      <vt:lpstr>Appendix B: LF Energy Architecture Model </vt:lpstr>
      <vt:lpstr>PowerPoint-presentatie</vt:lpstr>
      <vt:lpstr>PowerPoint-presentatie</vt:lpstr>
      <vt:lpstr>PowerPoint-presentatie</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Jonas van den Bogaard</cp:lastModifiedBy>
  <cp:revision>13</cp:revision>
  <cp:lastPrinted>2014-11-24T20:31:07Z</cp:lastPrinted>
  <dcterms:created xsi:type="dcterms:W3CDTF">2022-01-20T01:56:17Z</dcterms:created>
  <dcterms:modified xsi:type="dcterms:W3CDTF">2022-04-25T08:57:59Z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